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3" r:id="rId8"/>
    <p:sldId id="262" r:id="rId9"/>
    <p:sldId id="265" r:id="rId10"/>
    <p:sldId id="264" r:id="rId11"/>
    <p:sldId id="266" r:id="rId12"/>
    <p:sldId id="268" r:id="rId13"/>
    <p:sldId id="267" r:id="rId14"/>
    <p:sldId id="269" r:id="rId15"/>
    <p:sldId id="271" r:id="rId16"/>
    <p:sldId id="280" r:id="rId17"/>
    <p:sldId id="281" r:id="rId18"/>
    <p:sldId id="272" r:id="rId19"/>
    <p:sldId id="273" r:id="rId20"/>
    <p:sldId id="282" r:id="rId21"/>
    <p:sldId id="274" r:id="rId22"/>
    <p:sldId id="275" r:id="rId23"/>
    <p:sldId id="276" r:id="rId24"/>
    <p:sldId id="283" r:id="rId25"/>
    <p:sldId id="277" r:id="rId26"/>
    <p:sldId id="284" r:id="rId27"/>
    <p:sldId id="278" r:id="rId28"/>
    <p:sldId id="279" r:id="rId29"/>
    <p:sldId id="285"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en-US"/>
              <a:t>Click to edit Master title style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B3F24D9-E09D-45B2-A563-C9C00104D311}" type="datetimeFigureOut">
              <a:rPr lang="en-CA" smtClean="0"/>
              <a:t>2017-09-07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0D8C088-D10B-4792-BB33-F60E3ADF4AD9}" type="slidenum">
              <a:rPr lang="en-CA" smtClean="0"/>
              <a:t>‹#›</a:t>
            </a:fld>
            <a:endParaRPr lang="en-CA"/>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3F24D9-E09D-45B2-A563-C9C00104D311}" type="datetimeFigureOut">
              <a:rPr lang="en-CA" smtClean="0"/>
              <a:t>2017-09-07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0D8C088-D10B-4792-BB33-F60E3ADF4AD9}" type="slidenum">
              <a:rPr lang="en-CA" smtClean="0"/>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en-US"/>
              <a:t>Click to edit Master title style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3F24D9-E09D-45B2-A563-C9C00104D311}" type="datetimeFigureOut">
              <a:rPr lang="en-CA" smtClean="0"/>
              <a:t>2017-09-07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0D8C088-D10B-4792-BB33-F60E3ADF4AD9}" type="slidenum">
              <a:rPr lang="en-CA" smtClean="0"/>
              <a:t>‹#›</a:t>
            </a:fld>
            <a:endParaRPr lang="en-CA"/>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B3F24D9-E09D-45B2-A563-C9C00104D311}" type="datetimeFigureOut">
              <a:rPr lang="en-CA" smtClean="0"/>
              <a:t>2017-09-07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0D8C088-D10B-4792-BB33-F60E3ADF4AD9}" type="slidenum">
              <a:rPr lang="en-CA" smtClean="0"/>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3F24D9-E09D-45B2-A563-C9C00104D311}" type="datetimeFigureOut">
              <a:rPr lang="en-CA" smtClean="0"/>
              <a:t>2017-09-07</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F0D8C088-D10B-4792-BB33-F60E3ADF4AD9}" type="slidenum">
              <a:rPr lang="en-CA" smtClean="0"/>
              <a:t>‹#›</a:t>
            </a:fld>
            <a:endParaRPr lang="en-CA"/>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B3F24D9-E09D-45B2-A563-C9C00104D311}" type="datetimeFigureOut">
              <a:rPr lang="en-CA" smtClean="0"/>
              <a:t>2017-09-07</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F0D8C088-D10B-4792-BB33-F60E3ADF4AD9}" type="slidenum">
              <a:rPr lang="en-CA" smtClean="0"/>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3F24D9-E09D-45B2-A563-C9C00104D311}" type="datetimeFigureOut">
              <a:rPr lang="en-CA" smtClean="0"/>
              <a:t>2017-09-07</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F0D8C088-D10B-4792-BB33-F60E3ADF4AD9}" type="slidenum">
              <a:rPr lang="en-CA" smtClean="0"/>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n-US"/>
              <a:t>Click to edit Master title style</a:t>
            </a:r>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3F24D9-E09D-45B2-A563-C9C00104D311}" type="datetimeFigureOut">
              <a:rPr lang="en-CA" smtClean="0"/>
              <a:t>2017-09-07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0D8C088-D10B-4792-BB33-F60E3ADF4AD9}" type="slidenum">
              <a:rPr lang="en-CA" smtClean="0"/>
              <a:t>‹#›</a:t>
            </a:fld>
            <a:endParaRPr lang="en-CA"/>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n-US"/>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3F24D9-E09D-45B2-A563-C9C00104D311}" type="datetimeFigureOut">
              <a:rPr lang="en-CA" smtClean="0"/>
              <a:t>2017-09-07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0D8C088-D10B-4792-BB33-F60E3ADF4AD9}" type="slidenum">
              <a:rPr lang="en-CA" smtClean="0"/>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3F24D9-E09D-45B2-A563-C9C00104D311}" type="datetimeFigureOut">
              <a:rPr lang="en-CA" smtClean="0"/>
              <a:t>2017-09-07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0D8C088-D10B-4792-BB33-F60E3ADF4AD9}" type="slidenum">
              <a:rPr lang="en-CA" smtClean="0"/>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3F24D9-E09D-45B2-A563-C9C00104D311}" type="datetimeFigureOut">
              <a:rPr lang="en-CA" smtClean="0"/>
              <a:t>2017-09-07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0D8C088-D10B-4792-BB33-F60E3ADF4AD9}" type="slidenum">
              <a:rPr lang="en-CA" smtClean="0"/>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1B3F24D9-E09D-45B2-A563-C9C00104D311}" type="datetimeFigureOut">
              <a:rPr lang="en-CA" smtClean="0"/>
              <a:t>2017-09-07</a:t>
            </a:fld>
            <a:endParaRPr lang="en-CA"/>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en-CA"/>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F0D8C088-D10B-4792-BB33-F60E3ADF4AD9}" type="slidenum">
              <a:rPr lang="en-CA" smtClean="0"/>
              <a:t>‹#›</a:t>
            </a:fld>
            <a:endParaRPr lang="en-CA"/>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goodreads.com/work/quotes/17323380" TargetMode="External"/><Relationship Id="rId2" Type="http://schemas.openxmlformats.org/officeDocument/2006/relationships/hyperlink" Target="http://www.goodreads.com/author/show/5122791.Allan_Dare_Pearce"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goodreads.com/work/quotes/3389674" TargetMode="External"/><Relationship Id="rId2" Type="http://schemas.openxmlformats.org/officeDocument/2006/relationships/hyperlink" Target="http://www.goodreads.com/author/show/2782.Viktor_E_Frankl"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a:t>From Slave Labour to the Dignity of Work</a:t>
            </a:r>
          </a:p>
        </p:txBody>
      </p:sp>
      <p:sp>
        <p:nvSpPr>
          <p:cNvPr id="3" name="Subtitle 2"/>
          <p:cNvSpPr>
            <a:spLocks noGrp="1"/>
          </p:cNvSpPr>
          <p:nvPr>
            <p:ph type="subTitle" idx="1"/>
          </p:nvPr>
        </p:nvSpPr>
        <p:spPr/>
        <p:txBody>
          <a:bodyPr/>
          <a:lstStyle/>
          <a:p>
            <a:pPr algn="ctr"/>
            <a:r>
              <a:rPr lang="en-CA" b="1" dirty="0"/>
              <a:t>A Continuing Challenge</a:t>
            </a:r>
          </a:p>
        </p:txBody>
      </p:sp>
    </p:spTree>
    <p:extLst>
      <p:ext uri="{BB962C8B-B14F-4D97-AF65-F5344CB8AC3E}">
        <p14:creationId xmlns:p14="http://schemas.microsoft.com/office/powerpoint/2010/main" val="99909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The Topic Could Suggest</a:t>
            </a:r>
          </a:p>
        </p:txBody>
      </p:sp>
      <p:sp>
        <p:nvSpPr>
          <p:cNvPr id="3" name="Content Placeholder 2"/>
          <p:cNvSpPr>
            <a:spLocks noGrp="1"/>
          </p:cNvSpPr>
          <p:nvPr>
            <p:ph idx="1"/>
          </p:nvPr>
        </p:nvSpPr>
        <p:spPr/>
        <p:txBody>
          <a:bodyPr/>
          <a:lstStyle/>
          <a:p>
            <a:r>
              <a:rPr lang="en-CA" dirty="0"/>
              <a:t>We have moved on</a:t>
            </a:r>
          </a:p>
          <a:p>
            <a:r>
              <a:rPr lang="en-CA" dirty="0"/>
              <a:t>Slavery no longer exists</a:t>
            </a:r>
          </a:p>
          <a:p>
            <a:r>
              <a:rPr lang="en-CA" dirty="0"/>
              <a:t>Things aren’t perfect, but</a:t>
            </a:r>
          </a:p>
        </p:txBody>
      </p:sp>
    </p:spTree>
    <p:extLst>
      <p:ext uri="{BB962C8B-B14F-4D97-AF65-F5344CB8AC3E}">
        <p14:creationId xmlns:p14="http://schemas.microsoft.com/office/powerpoint/2010/main" val="1212729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What is Slavery</a:t>
            </a:r>
          </a:p>
        </p:txBody>
      </p:sp>
      <p:sp>
        <p:nvSpPr>
          <p:cNvPr id="3" name="Content Placeholder 2"/>
          <p:cNvSpPr>
            <a:spLocks noGrp="1"/>
          </p:cNvSpPr>
          <p:nvPr>
            <p:ph idx="1"/>
          </p:nvPr>
        </p:nvSpPr>
        <p:spPr/>
        <p:txBody>
          <a:bodyPr/>
          <a:lstStyle/>
          <a:p>
            <a:r>
              <a:rPr lang="en-CA" dirty="0"/>
              <a:t>Being forced to work without pay, under the threat of violence, and being unable to walk away</a:t>
            </a:r>
          </a:p>
          <a:p>
            <a:r>
              <a:rPr lang="en-CA" dirty="0"/>
              <a:t>Does poverty impose a form of slavery</a:t>
            </a:r>
          </a:p>
          <a:p>
            <a:r>
              <a:rPr lang="en-CA" dirty="0"/>
              <a:t>Is the Canadian experience the world’s experience</a:t>
            </a:r>
          </a:p>
          <a:p>
            <a:r>
              <a:rPr lang="en-CA" dirty="0"/>
              <a:t>Are there levels of personal slavery</a:t>
            </a:r>
          </a:p>
        </p:txBody>
      </p:sp>
    </p:spTree>
    <p:extLst>
      <p:ext uri="{BB962C8B-B14F-4D97-AF65-F5344CB8AC3E}">
        <p14:creationId xmlns:p14="http://schemas.microsoft.com/office/powerpoint/2010/main" val="1779821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What is Dignity</a:t>
            </a:r>
          </a:p>
        </p:txBody>
      </p:sp>
      <p:sp>
        <p:nvSpPr>
          <p:cNvPr id="3" name="Content Placeholder 2"/>
          <p:cNvSpPr>
            <a:spLocks noGrp="1"/>
          </p:cNvSpPr>
          <p:nvPr>
            <p:ph idx="1"/>
          </p:nvPr>
        </p:nvSpPr>
        <p:spPr/>
        <p:txBody>
          <a:bodyPr/>
          <a:lstStyle/>
          <a:p>
            <a:pPr marL="0" indent="0">
              <a:buNone/>
            </a:pPr>
            <a:r>
              <a:rPr lang="en-CA" dirty="0"/>
              <a:t>Regardless of where in the world my work takes me, few people understand the true meaning of dignity, and even fewer realize the extraordinary impact it has on our lives and relationships. Dr. Donna Hicks PhD.</a:t>
            </a:r>
          </a:p>
          <a:p>
            <a:endParaRPr lang="en-CA" dirty="0"/>
          </a:p>
        </p:txBody>
      </p:sp>
    </p:spTree>
    <p:extLst>
      <p:ext uri="{BB962C8B-B14F-4D97-AF65-F5344CB8AC3E}">
        <p14:creationId xmlns:p14="http://schemas.microsoft.com/office/powerpoint/2010/main" val="3797087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What is Dignity</a:t>
            </a:r>
          </a:p>
        </p:txBody>
      </p:sp>
      <p:sp>
        <p:nvSpPr>
          <p:cNvPr id="3" name="Content Placeholder 2"/>
          <p:cNvSpPr>
            <a:spLocks noGrp="1"/>
          </p:cNvSpPr>
          <p:nvPr>
            <p:ph idx="1"/>
          </p:nvPr>
        </p:nvSpPr>
        <p:spPr>
          <a:xfrm>
            <a:off x="755576" y="620688"/>
            <a:ext cx="7543800" cy="3886200"/>
          </a:xfrm>
        </p:spPr>
        <p:txBody>
          <a:bodyPr/>
          <a:lstStyle/>
          <a:p>
            <a:pPr marL="0" indent="0">
              <a:buNone/>
            </a:pPr>
            <a:r>
              <a:rPr lang="en-CA" dirty="0"/>
              <a:t>The word dignity comes from the Latin </a:t>
            </a:r>
            <a:r>
              <a:rPr lang="en-CA" i="1" dirty="0" err="1"/>
              <a:t>dignus</a:t>
            </a:r>
            <a:r>
              <a:rPr lang="en-CA" dirty="0"/>
              <a:t> - worthy, proper, or fitting</a:t>
            </a:r>
          </a:p>
          <a:p>
            <a:pPr marL="0" indent="0">
              <a:buNone/>
            </a:pPr>
            <a:endParaRPr lang="en-CA" dirty="0"/>
          </a:p>
          <a:p>
            <a:pPr marL="0" indent="0">
              <a:buNone/>
            </a:pPr>
            <a:r>
              <a:rPr lang="en-CA" dirty="0"/>
              <a:t>Dignity is our inherent value and worth as human beings; everyone is born with it.</a:t>
            </a:r>
          </a:p>
        </p:txBody>
      </p:sp>
    </p:spTree>
    <p:extLst>
      <p:ext uri="{BB962C8B-B14F-4D97-AF65-F5344CB8AC3E}">
        <p14:creationId xmlns:p14="http://schemas.microsoft.com/office/powerpoint/2010/main" val="323054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Dignity and Respect</a:t>
            </a:r>
          </a:p>
        </p:txBody>
      </p:sp>
      <p:sp>
        <p:nvSpPr>
          <p:cNvPr id="3" name="Content Placeholder 2"/>
          <p:cNvSpPr>
            <a:spLocks noGrp="1"/>
          </p:cNvSpPr>
          <p:nvPr>
            <p:ph idx="1"/>
          </p:nvPr>
        </p:nvSpPr>
        <p:spPr/>
        <p:txBody>
          <a:bodyPr/>
          <a:lstStyle/>
          <a:p>
            <a:pPr marL="0" indent="0">
              <a:buNone/>
            </a:pPr>
            <a:r>
              <a:rPr lang="en-CA" dirty="0"/>
              <a:t>The most common response people offer is that dignity is about respect. To the contrary, dignity is not the same as respect. Respect, on the other hand, is earned through one’s actions.</a:t>
            </a:r>
          </a:p>
          <a:p>
            <a:pPr marL="0" indent="0">
              <a:buNone/>
            </a:pPr>
            <a:endParaRPr lang="en-CA" dirty="0"/>
          </a:p>
        </p:txBody>
      </p:sp>
    </p:spTree>
    <p:extLst>
      <p:ext uri="{BB962C8B-B14F-4D97-AF65-F5344CB8AC3E}">
        <p14:creationId xmlns:p14="http://schemas.microsoft.com/office/powerpoint/2010/main" val="177543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When people understand dignity </a:t>
            </a:r>
            <a:r>
              <a:rPr lang="en-CA" sz="1300" dirty="0"/>
              <a:t>(Dr. Donna Hicks)</a:t>
            </a:r>
          </a:p>
        </p:txBody>
      </p:sp>
      <p:sp>
        <p:nvSpPr>
          <p:cNvPr id="3" name="Content Placeholder 2"/>
          <p:cNvSpPr>
            <a:spLocks noGrp="1"/>
          </p:cNvSpPr>
          <p:nvPr>
            <p:ph idx="1"/>
          </p:nvPr>
        </p:nvSpPr>
        <p:spPr/>
        <p:txBody>
          <a:bodyPr>
            <a:normAutofit fontScale="70000" lnSpcReduction="20000"/>
          </a:bodyPr>
          <a:lstStyle/>
          <a:p>
            <a:r>
              <a:rPr lang="en-CA" dirty="0"/>
              <a:t>Everyone recognizes that we all have a deep, human desire to be treated as something of value. </a:t>
            </a:r>
          </a:p>
          <a:p>
            <a:r>
              <a:rPr lang="en-CA" dirty="0"/>
              <a:t>A shared desire for dignity transcends all of our differences, putting our common human identity above all else. While our uniqueness is important, history has shown us that if we don’t take the next step toward recognizing our shared identity, conflicts in our workplace,  our personal lives, and between nations will continue to abound.</a:t>
            </a:r>
          </a:p>
          <a:p>
            <a:r>
              <a:rPr lang="en-CA" dirty="0"/>
              <a:t>The glue that holds all of our relationships together is the mutual recognition of the desire to be seen, heard, listened to, and treated fairly; to be recognized, understood, and to feel safe in the world. </a:t>
            </a:r>
          </a:p>
          <a:p>
            <a:r>
              <a:rPr lang="en-CA" dirty="0"/>
              <a:t>When our identity is accepted and we feel included, we are granted a sense of freedom and independence and a life filled with hope and possibility. And when are given an apology when someone does us harm, we recognize that even when we fall short of being our best selves, there is always a way to reconnect. “I’m sorry” are two of the most powerful words anyone can utter.</a:t>
            </a:r>
          </a:p>
          <a:p>
            <a:r>
              <a:rPr lang="en-CA" dirty="0"/>
              <a:t>When we honor other peoples’ dignity, we strengthen our own.</a:t>
            </a:r>
          </a:p>
          <a:p>
            <a:endParaRPr lang="en-CA" dirty="0"/>
          </a:p>
        </p:txBody>
      </p:sp>
    </p:spTree>
    <p:extLst>
      <p:ext uri="{BB962C8B-B14F-4D97-AF65-F5344CB8AC3E}">
        <p14:creationId xmlns:p14="http://schemas.microsoft.com/office/powerpoint/2010/main" val="2491041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latin typeface="Arial" panose="020B0604020202020204" pitchFamily="34" charset="0"/>
                <a:cs typeface="Arial" panose="020B0604020202020204" pitchFamily="34" charset="0"/>
              </a:rPr>
              <a:t>The Dignity of Work </a:t>
            </a:r>
            <a:r>
              <a:rPr lang="en-CA" sz="1300" dirty="0">
                <a:latin typeface="Arial" panose="020B0604020202020204" pitchFamily="34" charset="0"/>
                <a:cs typeface="Arial" panose="020B0604020202020204" pitchFamily="34" charset="0"/>
              </a:rPr>
              <a:t>Swati Gupta – Indian philosopher</a:t>
            </a:r>
          </a:p>
        </p:txBody>
      </p:sp>
      <p:sp>
        <p:nvSpPr>
          <p:cNvPr id="3" name="Content Placeholder 2"/>
          <p:cNvSpPr>
            <a:spLocks noGrp="1"/>
          </p:cNvSpPr>
          <p:nvPr>
            <p:ph idx="1"/>
          </p:nvPr>
        </p:nvSpPr>
        <p:spPr/>
        <p:txBody>
          <a:bodyPr>
            <a:normAutofit fontScale="55000" lnSpcReduction="20000"/>
          </a:bodyPr>
          <a:lstStyle/>
          <a:p>
            <a:r>
              <a:rPr lang="en-CA" dirty="0"/>
              <a:t>The word "labour" generally implies work that is done with hands as distinguished from mental work involving the exercise of our minds.</a:t>
            </a:r>
          </a:p>
          <a:p>
            <a:pPr marL="0" indent="0">
              <a:buNone/>
            </a:pPr>
            <a:r>
              <a:rPr lang="en-CA" dirty="0"/>
              <a:t> </a:t>
            </a:r>
          </a:p>
          <a:p>
            <a:r>
              <a:rPr lang="en-CA" dirty="0"/>
              <a:t>In ancient times manual labour was looked down upon, society treated the manual worker as an inferior being. </a:t>
            </a:r>
          </a:p>
          <a:p>
            <a:pPr marL="0" indent="0">
              <a:buNone/>
            </a:pPr>
            <a:endParaRPr lang="en-CA" dirty="0"/>
          </a:p>
          <a:p>
            <a:r>
              <a:rPr lang="en-CA" dirty="0"/>
              <a:t>Slavery has been abolished by almost all the civilized countries. Still a few people in the classes think it below their dignity to do their work themselves.</a:t>
            </a:r>
          </a:p>
          <a:p>
            <a:pPr marL="0" indent="0">
              <a:buNone/>
            </a:pPr>
            <a:r>
              <a:rPr lang="en-CA" dirty="0"/>
              <a:t> </a:t>
            </a:r>
          </a:p>
          <a:p>
            <a:r>
              <a:rPr lang="en-CA" dirty="0"/>
              <a:t>Free citizens realize the worth of labour. No stigma is attached to a person who does manual labour. </a:t>
            </a:r>
          </a:p>
          <a:p>
            <a:pPr marL="0" indent="0">
              <a:buNone/>
            </a:pPr>
            <a:endParaRPr lang="en-CA" dirty="0"/>
          </a:p>
          <a:p>
            <a:r>
              <a:rPr lang="en-CA" dirty="0"/>
              <a:t>Manual work is in no way inferior to mental work. </a:t>
            </a:r>
          </a:p>
          <a:p>
            <a:endParaRPr lang="en-CA" dirty="0"/>
          </a:p>
          <a:p>
            <a:r>
              <a:rPr lang="en-CA" dirty="0"/>
              <a:t>We must learn that honest work of all types is dignified and worthy of respect. </a:t>
            </a:r>
          </a:p>
          <a:p>
            <a:endParaRPr lang="en-CA" dirty="0"/>
          </a:p>
          <a:p>
            <a:r>
              <a:rPr lang="en-CA" dirty="0"/>
              <a:t>The only thing we should be ashamed of is idleness. Work is worship and to work is the real prayer that we can offer to our creator. Work makes us participants in the work of creation. </a:t>
            </a:r>
          </a:p>
          <a:p>
            <a:endParaRPr lang="en-CA" dirty="0"/>
          </a:p>
        </p:txBody>
      </p:sp>
    </p:spTree>
    <p:extLst>
      <p:ext uri="{BB962C8B-B14F-4D97-AF65-F5344CB8AC3E}">
        <p14:creationId xmlns:p14="http://schemas.microsoft.com/office/powerpoint/2010/main" val="3160772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 calcmode="lin" valueType="num">
                                      <p:cBhvr additive="base">
                                        <p:cTn id="4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anim calcmode="lin" valueType="num">
                                      <p:cBhvr additive="base">
                                        <p:cTn id="55"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Slavery is Still Real</a:t>
            </a:r>
          </a:p>
        </p:txBody>
      </p:sp>
      <p:sp>
        <p:nvSpPr>
          <p:cNvPr id="3" name="Content Placeholder 2"/>
          <p:cNvSpPr>
            <a:spLocks noGrp="1"/>
          </p:cNvSpPr>
          <p:nvPr>
            <p:ph idx="1"/>
          </p:nvPr>
        </p:nvSpPr>
        <p:spPr/>
        <p:txBody>
          <a:bodyPr>
            <a:normAutofit fontScale="92500" lnSpcReduction="20000"/>
          </a:bodyPr>
          <a:lstStyle/>
          <a:p>
            <a:pPr marL="0" indent="0">
              <a:buNone/>
            </a:pPr>
            <a:endParaRPr lang="en-CA" dirty="0"/>
          </a:p>
          <a:p>
            <a:pPr marL="0" indent="0">
              <a:buNone/>
            </a:pPr>
            <a:r>
              <a:rPr lang="en-CA" dirty="0"/>
              <a:t>There Are More Slaves Today Than at Any Time in Human History</a:t>
            </a:r>
          </a:p>
          <a:p>
            <a:pPr marL="0" indent="0">
              <a:buNone/>
            </a:pPr>
            <a:endParaRPr lang="en-CA" sz="1200" i="1" dirty="0"/>
          </a:p>
          <a:p>
            <a:pPr marL="0" indent="0">
              <a:buNone/>
            </a:pPr>
            <a:r>
              <a:rPr lang="en-CA" sz="2800" dirty="0"/>
              <a:t>One hundred forty-three years after passage of the 13th Amendment to the U.S. Constitution and 60 years after Article 4 of the U.N.'s Universal Declaration of Human Rights banned slavery and the slave trade worldwide, there are more slaves than at any time in human history -- 27 million.</a:t>
            </a:r>
          </a:p>
          <a:p>
            <a:pPr marL="0" indent="0">
              <a:buNone/>
            </a:pPr>
            <a:endParaRPr lang="en-CA" sz="1200" i="1" dirty="0"/>
          </a:p>
          <a:p>
            <a:pPr marL="0" indent="0">
              <a:buNone/>
            </a:pPr>
            <a:r>
              <a:rPr lang="en-CA" sz="1200" i="1" dirty="0"/>
              <a:t>Ben Skinner spent four years inside the world of modern-day slavery; an industry that produces huge profits and countless wasted lives. He is a senior fellow at the Schuster Institute for Investigative Journalism at Brandeis University. He is the author of  </a:t>
            </a:r>
            <a:r>
              <a:rPr lang="en-CA" sz="1200" b="1" i="1" dirty="0"/>
              <a:t>A Crime So Monstrous – Face to Face with Modern Day Slavery</a:t>
            </a:r>
          </a:p>
          <a:p>
            <a:pPr marL="0" indent="0">
              <a:buNone/>
            </a:pPr>
            <a:endParaRPr lang="en-CA" dirty="0"/>
          </a:p>
        </p:txBody>
      </p:sp>
    </p:spTree>
    <p:extLst>
      <p:ext uri="{BB962C8B-B14F-4D97-AF65-F5344CB8AC3E}">
        <p14:creationId xmlns:p14="http://schemas.microsoft.com/office/powerpoint/2010/main" val="2837014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Mr. Skinner’s Experience</a:t>
            </a:r>
          </a:p>
        </p:txBody>
      </p:sp>
      <p:sp>
        <p:nvSpPr>
          <p:cNvPr id="3" name="Content Placeholder 2"/>
          <p:cNvSpPr>
            <a:spLocks noGrp="1"/>
          </p:cNvSpPr>
          <p:nvPr>
            <p:ph idx="1"/>
          </p:nvPr>
        </p:nvSpPr>
        <p:spPr/>
        <p:txBody>
          <a:bodyPr>
            <a:normAutofit fontScale="70000" lnSpcReduction="20000"/>
          </a:bodyPr>
          <a:lstStyle/>
          <a:p>
            <a:pPr marL="0" indent="0">
              <a:buNone/>
            </a:pPr>
            <a:endParaRPr lang="en-CA" dirty="0"/>
          </a:p>
          <a:p>
            <a:pPr marL="0" indent="0">
              <a:buNone/>
            </a:pPr>
            <a:endParaRPr lang="en-CA" dirty="0"/>
          </a:p>
          <a:p>
            <a:pPr marL="0" indent="0">
              <a:buNone/>
            </a:pPr>
            <a:r>
              <a:rPr lang="en-CA" dirty="0"/>
              <a:t>The world suffers global recession, enormous inequity, hunger, deforestation, pollution, climate change, nuclear weapons, terrorism, etc. To those who say we’re not really making progress, many might point to the fact that at least we’ve eliminated slavery. But sadly that is not the truth. Today’s slavery focuses on big profits and cheap lives. It is not about owning people like before, but about using them as completely disposable tools for making money.</a:t>
            </a:r>
          </a:p>
          <a:p>
            <a:pPr marL="0" indent="0">
              <a:buNone/>
            </a:pPr>
            <a:endParaRPr lang="en-CA" dirty="0"/>
          </a:p>
          <a:p>
            <a:pPr marL="0" indent="0">
              <a:buNone/>
            </a:pPr>
            <a:r>
              <a:rPr lang="en-CA" dirty="0"/>
              <a:t>During the four years that Ben Skinner researched modern-day slavery, he posed as a buyer at illegal brothels on several continents, interviewed convicted human traffickers in a Romanian prison and endured giardia, malaria, dengue and a bad motorcycle accident. But he is most haunted by his experience in a brothel in Bucharest, Romania, where he was offered a young woman with Down syndrome in exchange for a used car.</a:t>
            </a:r>
          </a:p>
          <a:p>
            <a:pPr marL="0" indent="0">
              <a:buNone/>
            </a:pPr>
            <a:endParaRPr lang="en-CA" dirty="0"/>
          </a:p>
          <a:p>
            <a:endParaRPr lang="en-CA" dirty="0"/>
          </a:p>
        </p:txBody>
      </p:sp>
    </p:spTree>
    <p:extLst>
      <p:ext uri="{BB962C8B-B14F-4D97-AF65-F5344CB8AC3E}">
        <p14:creationId xmlns:p14="http://schemas.microsoft.com/office/powerpoint/2010/main" val="2090735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Source of the number</a:t>
            </a:r>
          </a:p>
        </p:txBody>
      </p:sp>
      <p:sp>
        <p:nvSpPr>
          <p:cNvPr id="3" name="Content Placeholder 2"/>
          <p:cNvSpPr>
            <a:spLocks noGrp="1"/>
          </p:cNvSpPr>
          <p:nvPr>
            <p:ph idx="1"/>
          </p:nvPr>
        </p:nvSpPr>
        <p:spPr/>
        <p:txBody>
          <a:bodyPr>
            <a:normAutofit fontScale="92500"/>
          </a:bodyPr>
          <a:lstStyle/>
          <a:p>
            <a:endParaRPr lang="en-CA" dirty="0"/>
          </a:p>
          <a:p>
            <a:pPr marL="0" indent="0">
              <a:buNone/>
            </a:pPr>
            <a:r>
              <a:rPr lang="en-CA" dirty="0"/>
              <a:t>He originally came up with the number 27 million, and it's subsequently been buttressed by international labor organization studies. Governments will acknowledge estimates of some 12.3 million slaves in the world, but NGOs in those same countries say the numbers are more than twice as high.</a:t>
            </a:r>
          </a:p>
          <a:p>
            <a:pPr marL="0" indent="0">
              <a:buNone/>
            </a:pPr>
            <a:endParaRPr lang="en-CA" i="1" dirty="0"/>
          </a:p>
          <a:p>
            <a:pPr marL="0" indent="0">
              <a:buNone/>
            </a:pPr>
            <a:r>
              <a:rPr lang="en-CA" i="1" dirty="0"/>
              <a:t>Disposable People: New Slavery in the Global Economy</a:t>
            </a:r>
            <a:r>
              <a:rPr lang="en-CA" dirty="0"/>
              <a:t> written by Kevin Bales, president of Free the Slaves</a:t>
            </a:r>
          </a:p>
          <a:p>
            <a:pPr marL="0" indent="0">
              <a:buNone/>
            </a:pPr>
            <a:endParaRPr lang="en-CA" dirty="0"/>
          </a:p>
        </p:txBody>
      </p:sp>
    </p:spTree>
    <p:extLst>
      <p:ext uri="{BB962C8B-B14F-4D97-AF65-F5344CB8AC3E}">
        <p14:creationId xmlns:p14="http://schemas.microsoft.com/office/powerpoint/2010/main" val="7103822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Human Trafficking</a:t>
            </a:r>
          </a:p>
        </p:txBody>
      </p:sp>
      <p:sp>
        <p:nvSpPr>
          <p:cNvPr id="3" name="Content Placeholder 2"/>
          <p:cNvSpPr>
            <a:spLocks noGrp="1"/>
          </p:cNvSpPr>
          <p:nvPr>
            <p:ph idx="1"/>
          </p:nvPr>
        </p:nvSpPr>
        <p:spPr/>
        <p:txBody>
          <a:bodyPr/>
          <a:lstStyle/>
          <a:p>
            <a:pPr marL="0" indent="0" fontAlgn="base">
              <a:buNone/>
            </a:pPr>
            <a:r>
              <a:rPr lang="en-CA" cap="all" dirty="0"/>
              <a:t>IS THE ACQUISITION OF PEOPLE USING FORCE, DECEPTION, OR COERCION WITH THE INTENT TO EXPLOIT.</a:t>
            </a:r>
          </a:p>
          <a:p>
            <a:pPr marL="0" indent="0" fontAlgn="base">
              <a:buNone/>
            </a:pPr>
            <a:endParaRPr lang="en-CA" cap="all" dirty="0"/>
          </a:p>
          <a:p>
            <a:pPr marL="0" indent="0" fontAlgn="base">
              <a:buNone/>
            </a:pPr>
            <a:r>
              <a:rPr lang="en-CA" cap="all" dirty="0"/>
              <a:t>30 Million People - $150 Billion in Value</a:t>
            </a:r>
            <a:endParaRPr lang="en-CA" dirty="0"/>
          </a:p>
          <a:p>
            <a:endParaRPr lang="en-CA" dirty="0"/>
          </a:p>
        </p:txBody>
      </p:sp>
    </p:spTree>
    <p:extLst>
      <p:ext uri="{BB962C8B-B14F-4D97-AF65-F5344CB8AC3E}">
        <p14:creationId xmlns:p14="http://schemas.microsoft.com/office/powerpoint/2010/main" val="20738292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Researchers Beliefs</a:t>
            </a:r>
          </a:p>
        </p:txBody>
      </p:sp>
      <p:sp>
        <p:nvSpPr>
          <p:cNvPr id="3" name="Content Placeholder 2"/>
          <p:cNvSpPr>
            <a:spLocks noGrp="1"/>
          </p:cNvSpPr>
          <p:nvPr>
            <p:ph idx="1"/>
          </p:nvPr>
        </p:nvSpPr>
        <p:spPr/>
        <p:txBody>
          <a:bodyPr>
            <a:normAutofit fontScale="92500" lnSpcReduction="10000"/>
          </a:bodyPr>
          <a:lstStyle/>
          <a:p>
            <a:pPr fontAlgn="base">
              <a:buFont typeface="Wingdings" panose="05000000000000000000" pitchFamily="2" charset="2"/>
              <a:buChar char="§"/>
            </a:pPr>
            <a:r>
              <a:rPr lang="en-CA" dirty="0"/>
              <a:t>Men and Women are often lured in trafficking through job offers</a:t>
            </a:r>
          </a:p>
          <a:p>
            <a:pPr fontAlgn="base">
              <a:buFont typeface="Wingdings" panose="05000000000000000000" pitchFamily="2" charset="2"/>
              <a:buChar char="§"/>
            </a:pPr>
            <a:r>
              <a:rPr lang="en-CA" dirty="0"/>
              <a:t>Traffickers make an average of $ 4,000.00 per victim</a:t>
            </a:r>
          </a:p>
          <a:p>
            <a:pPr fontAlgn="base">
              <a:buFont typeface="Wingdings" panose="05000000000000000000" pitchFamily="2" charset="2"/>
              <a:buChar char="§"/>
            </a:pPr>
            <a:r>
              <a:rPr lang="en-CA" dirty="0"/>
              <a:t>Worldwide women and girls make up an average of 98% of exploited victims</a:t>
            </a:r>
          </a:p>
          <a:p>
            <a:pPr fontAlgn="base">
              <a:buFont typeface="Wingdings" panose="05000000000000000000" pitchFamily="2" charset="2"/>
              <a:buChar char="§"/>
            </a:pPr>
            <a:r>
              <a:rPr lang="en-CA" dirty="0"/>
              <a:t>Victims are ensnared through violence, coercion, lies and threats</a:t>
            </a:r>
          </a:p>
          <a:p>
            <a:pPr fontAlgn="base">
              <a:buFont typeface="Wingdings" panose="05000000000000000000" pitchFamily="2" charset="2"/>
              <a:buChar char="§"/>
            </a:pPr>
            <a:r>
              <a:rPr lang="en-CA" dirty="0"/>
              <a:t>A single child nets a trafficker as much as $30,000.00 </a:t>
            </a:r>
          </a:p>
          <a:p>
            <a:pPr fontAlgn="base">
              <a:buFont typeface="Wingdings" panose="05000000000000000000" pitchFamily="2" charset="2"/>
              <a:buChar char="§"/>
            </a:pPr>
            <a:r>
              <a:rPr lang="en-CA" dirty="0"/>
              <a:t>Trafficking exists because there is skyrocketing demand</a:t>
            </a:r>
          </a:p>
          <a:p>
            <a:pPr fontAlgn="base">
              <a:buFont typeface="Wingdings" panose="05000000000000000000" pitchFamily="2" charset="2"/>
              <a:buChar char="§"/>
            </a:pPr>
            <a:r>
              <a:rPr lang="en-CA" dirty="0"/>
              <a:t>Globalization has brought growing ease to conducting business across national borders</a:t>
            </a:r>
          </a:p>
        </p:txBody>
      </p:sp>
    </p:spTree>
    <p:extLst>
      <p:ext uri="{BB962C8B-B14F-4D97-AF65-F5344CB8AC3E}">
        <p14:creationId xmlns:p14="http://schemas.microsoft.com/office/powerpoint/2010/main" val="3470331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Scary Numbers</a:t>
            </a:r>
          </a:p>
        </p:txBody>
      </p:sp>
      <p:sp>
        <p:nvSpPr>
          <p:cNvPr id="3" name="Content Placeholder 2"/>
          <p:cNvSpPr>
            <a:spLocks noGrp="1"/>
          </p:cNvSpPr>
          <p:nvPr>
            <p:ph idx="1"/>
          </p:nvPr>
        </p:nvSpPr>
        <p:spPr/>
        <p:txBody>
          <a:bodyPr>
            <a:normAutofit fontScale="47500" lnSpcReduction="20000"/>
          </a:bodyPr>
          <a:lstStyle/>
          <a:p>
            <a:pPr lvl="0" fontAlgn="base"/>
            <a:endParaRPr lang="en-CA" sz="2900" dirty="0"/>
          </a:p>
          <a:p>
            <a:pPr lvl="0" fontAlgn="base"/>
            <a:r>
              <a:rPr lang="en-CA" sz="2900" dirty="0"/>
              <a:t>Globally, the average cost of a slave is $90.</a:t>
            </a:r>
          </a:p>
          <a:p>
            <a:pPr lvl="0" fontAlgn="base"/>
            <a:r>
              <a:rPr lang="en-CA" sz="2900" dirty="0"/>
              <a:t>Trafficking primarily involves exploitation including: forcing victims into prostitution, subjecting victims to slavery or involuntary servitude and compelling victims to commit sex acts for the purpose of creating pornography.</a:t>
            </a:r>
          </a:p>
          <a:p>
            <a:pPr lvl="0" fontAlgn="base"/>
            <a:r>
              <a:rPr lang="en-CA" sz="2900" dirty="0"/>
              <a:t>Estimates are that approximately 80% of trafficking involves sexual exploitation, and 19% involves labor exploitation.</a:t>
            </a:r>
          </a:p>
          <a:p>
            <a:pPr lvl="0" fontAlgn="base"/>
            <a:r>
              <a:rPr lang="en-CA" sz="2900" dirty="0"/>
              <a:t>There are approximately 20 to 30 million slaves in the world today.</a:t>
            </a:r>
          </a:p>
          <a:p>
            <a:pPr lvl="0" fontAlgn="base"/>
            <a:r>
              <a:rPr lang="en-CA" sz="2900" dirty="0"/>
              <a:t>U.S. State Department : 600,000 to 800,000 people are trafficked across international borders every year. </a:t>
            </a:r>
          </a:p>
          <a:p>
            <a:pPr lvl="0" fontAlgn="base"/>
            <a:r>
              <a:rPr lang="en-CA" sz="2900" dirty="0"/>
              <a:t>The average age a teen enters the sex trade in the U.S. is 12 to 14-year-old. Many are runaway girls who were sexually abused as children.</a:t>
            </a:r>
          </a:p>
          <a:p>
            <a:pPr lvl="0" fontAlgn="base"/>
            <a:r>
              <a:rPr lang="en-CA" sz="2900" dirty="0"/>
              <a:t>Human trafficking is the third largest international crime industry (behind illegal drugs and arms trafficking). It reportedly generates a profit of $32 billion every year. Of that number, $15.5 billion is made in industrialized countries.</a:t>
            </a:r>
          </a:p>
          <a:p>
            <a:pPr lvl="0" fontAlgn="base"/>
            <a:r>
              <a:rPr lang="en-CA" sz="2900" dirty="0"/>
              <a:t>The International Labour Organization estimates that women and girls represent the largest share of forced labor victims with 11.4 million trafficked victims (55%) compared to 9.5 million (45%) men.</a:t>
            </a:r>
          </a:p>
          <a:p>
            <a:pPr marL="0" indent="0">
              <a:buNone/>
            </a:pPr>
            <a:endParaRPr lang="en-CA" dirty="0"/>
          </a:p>
          <a:p>
            <a:endParaRPr lang="en-CA" dirty="0"/>
          </a:p>
        </p:txBody>
      </p:sp>
    </p:spTree>
    <p:extLst>
      <p:ext uri="{BB962C8B-B14F-4D97-AF65-F5344CB8AC3E}">
        <p14:creationId xmlns:p14="http://schemas.microsoft.com/office/powerpoint/2010/main" val="484531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A Theological Perspective </a:t>
            </a:r>
            <a:r>
              <a:rPr lang="en-CA" sz="1300" dirty="0" err="1"/>
              <a:t>Nico</a:t>
            </a:r>
            <a:r>
              <a:rPr lang="en-CA" sz="1300" dirty="0"/>
              <a:t> Vorster</a:t>
            </a:r>
            <a:endParaRPr lang="en-CA" dirty="0"/>
          </a:p>
        </p:txBody>
      </p:sp>
      <p:sp>
        <p:nvSpPr>
          <p:cNvPr id="3" name="Content Placeholder 2"/>
          <p:cNvSpPr>
            <a:spLocks noGrp="1"/>
          </p:cNvSpPr>
          <p:nvPr>
            <p:ph idx="1"/>
          </p:nvPr>
        </p:nvSpPr>
        <p:spPr/>
        <p:txBody>
          <a:bodyPr>
            <a:normAutofit fontScale="85000" lnSpcReduction="20000"/>
          </a:bodyPr>
          <a:lstStyle/>
          <a:p>
            <a:pPr marL="0" indent="0">
              <a:buNone/>
            </a:pPr>
            <a:r>
              <a:rPr lang="en-CA" dirty="0"/>
              <a:t>Theologically speaking, humankind is God’s property. Humans belong to their Creator, for they are his workmanship and are obliged to do his will. </a:t>
            </a:r>
          </a:p>
          <a:p>
            <a:pPr marL="0" indent="0">
              <a:buNone/>
            </a:pPr>
            <a:endParaRPr lang="en-CA" dirty="0"/>
          </a:p>
          <a:p>
            <a:pPr marL="0" indent="0">
              <a:buNone/>
            </a:pPr>
            <a:r>
              <a:rPr lang="en-CA" dirty="0"/>
              <a:t>The human person’s most basic property is the right to dignity. Christian ethicists have grounded their understanding of human dignity in the biblical concept of the </a:t>
            </a:r>
            <a:r>
              <a:rPr lang="en-CA" i="1" dirty="0"/>
              <a:t>imago Dei</a:t>
            </a:r>
            <a:r>
              <a:rPr lang="en-CA" dirty="0"/>
              <a:t>, a concept which indicates the basic unity of humankind. According to this view, human dignity entails that human beings are entitled to be treated as worthy of respect and concern, because they stand in a special relationship to God. </a:t>
            </a:r>
          </a:p>
          <a:p>
            <a:pPr marL="0" indent="0">
              <a:buNone/>
            </a:pPr>
            <a:endParaRPr lang="en-CA" dirty="0"/>
          </a:p>
          <a:p>
            <a:pPr marL="0" indent="0">
              <a:buNone/>
            </a:pPr>
            <a:r>
              <a:rPr lang="en-CA" dirty="0"/>
              <a:t>The human’s image of God is related in these passages to the ability of the human to follow Christ and to reflect divine virtues, such as knowledge, holiness and righteousness.</a:t>
            </a:r>
          </a:p>
        </p:txBody>
      </p:sp>
    </p:spTree>
    <p:extLst>
      <p:ext uri="{BB962C8B-B14F-4D97-AF65-F5344CB8AC3E}">
        <p14:creationId xmlns:p14="http://schemas.microsoft.com/office/powerpoint/2010/main" val="647791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t>Inner Slavery </a:t>
            </a:r>
            <a:r>
              <a:rPr lang="en-CA" sz="1300" i="1" dirty="0"/>
              <a:t>Rabbi </a:t>
            </a:r>
            <a:r>
              <a:rPr lang="en-CA" sz="1300" i="1" dirty="0" err="1"/>
              <a:t>Avi</a:t>
            </a:r>
            <a:r>
              <a:rPr lang="en-CA" sz="1300" i="1" dirty="0"/>
              <a:t> </a:t>
            </a:r>
            <a:r>
              <a:rPr lang="en-CA" sz="1300" i="1" dirty="0" err="1"/>
              <a:t>Shafran</a:t>
            </a:r>
            <a:endParaRPr lang="en-CA" sz="1300" dirty="0"/>
          </a:p>
        </p:txBody>
      </p:sp>
      <p:sp>
        <p:nvSpPr>
          <p:cNvPr id="3" name="Content Placeholder 2"/>
          <p:cNvSpPr>
            <a:spLocks noGrp="1"/>
          </p:cNvSpPr>
          <p:nvPr>
            <p:ph idx="1"/>
          </p:nvPr>
        </p:nvSpPr>
        <p:spPr/>
        <p:txBody>
          <a:bodyPr>
            <a:normAutofit fontScale="62500" lnSpcReduction="20000"/>
          </a:bodyPr>
          <a:lstStyle/>
          <a:p>
            <a:endParaRPr lang="en-CA" dirty="0"/>
          </a:p>
          <a:p>
            <a:r>
              <a:rPr lang="en-CA" dirty="0"/>
              <a:t>Whether we choose to confront it or not, we are all servants - indeed slaves - to a considerable host of masters. Most of us are indentured to one or another degree to any of a number of physical and psychological desires. Some are relatively innocuous, like the craving for a particular food - or for food in general - or the yearning to be entertained or pampered or allowed to sleep late. Other desires are more sinister, like the compulsion to ingest some addictive chemical, or the lust to lord oneself over other people, or the coveting of property or persons.</a:t>
            </a:r>
          </a:p>
          <a:p>
            <a:r>
              <a:rPr lang="en-CA" dirty="0"/>
              <a:t>In contemporary times, many of us are enslaved virtually without even knowing it - chained to our work, taking orders from advertisers, moving to the dictates of the arbiters of style, addicted to the media or to the Internet. Oddly, every modern opportunity seems to morph into a new master; new options pull us even further from true freedom.</a:t>
            </a:r>
          </a:p>
          <a:p>
            <a:r>
              <a:rPr lang="en-CA" dirty="0"/>
              <a:t>"Let My people go!" God ordered Pharaoh. But the command doesn't end there. It continues: "... so that they may serve Me."</a:t>
            </a:r>
          </a:p>
          <a:p>
            <a:r>
              <a:rPr lang="en-CA" dirty="0"/>
              <a:t>The Jewish concept of freedom, or </a:t>
            </a:r>
            <a:r>
              <a:rPr lang="en-CA" dirty="0" err="1"/>
              <a:t>cherut</a:t>
            </a:r>
            <a:r>
              <a:rPr lang="en-CA" dirty="0"/>
              <a:t>, does not mean being unfettered, but rather fettered to what is meaningful; it does not mean independence but rather subservience - not, though, to the mundane but to the divine.</a:t>
            </a:r>
          </a:p>
          <a:p>
            <a:pPr marL="0" indent="0">
              <a:buNone/>
            </a:pPr>
            <a:endParaRPr lang="en-CA" dirty="0"/>
          </a:p>
        </p:txBody>
      </p:sp>
    </p:spTree>
    <p:extLst>
      <p:ext uri="{BB962C8B-B14F-4D97-AF65-F5344CB8AC3E}">
        <p14:creationId xmlns:p14="http://schemas.microsoft.com/office/powerpoint/2010/main" val="3618345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 Thoughtful Quote</a:t>
            </a:r>
          </a:p>
        </p:txBody>
      </p:sp>
      <p:sp>
        <p:nvSpPr>
          <p:cNvPr id="3" name="Content Placeholder 2"/>
          <p:cNvSpPr>
            <a:spLocks noGrp="1"/>
          </p:cNvSpPr>
          <p:nvPr>
            <p:ph idx="1"/>
          </p:nvPr>
        </p:nvSpPr>
        <p:spPr/>
        <p:txBody>
          <a:bodyPr/>
          <a:lstStyle/>
          <a:p>
            <a:pPr marL="0" indent="0">
              <a:buNone/>
            </a:pPr>
            <a:r>
              <a:rPr lang="en-CA" dirty="0"/>
              <a:t>“Slavery stands as an affront to human dignity.” </a:t>
            </a:r>
            <a:br>
              <a:rPr lang="en-CA" dirty="0"/>
            </a:br>
            <a:r>
              <a:rPr lang="en-CA" dirty="0"/>
              <a:t>― </a:t>
            </a:r>
            <a:r>
              <a:rPr lang="en-CA" dirty="0">
                <a:hlinkClick r:id="rId2"/>
              </a:rPr>
              <a:t>Allan Dare Pearce</a:t>
            </a:r>
            <a:r>
              <a:rPr lang="en-CA" dirty="0"/>
              <a:t>, </a:t>
            </a:r>
            <a:r>
              <a:rPr lang="en-CA" i="1" dirty="0">
                <a:hlinkClick r:id="rId3"/>
              </a:rPr>
              <a:t>Paris in April</a:t>
            </a:r>
            <a:endParaRPr lang="en-CA" dirty="0"/>
          </a:p>
          <a:p>
            <a:endParaRPr lang="en-CA" dirty="0"/>
          </a:p>
        </p:txBody>
      </p:sp>
    </p:spTree>
    <p:extLst>
      <p:ext uri="{BB962C8B-B14F-4D97-AF65-F5344CB8AC3E}">
        <p14:creationId xmlns:p14="http://schemas.microsoft.com/office/powerpoint/2010/main" val="12843242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Dignity and Human Rights </a:t>
            </a:r>
            <a:r>
              <a:rPr lang="en-CA" dirty="0" err="1"/>
              <a:t>Dialoque</a:t>
            </a:r>
            <a:endParaRPr lang="en-CA" dirty="0"/>
          </a:p>
        </p:txBody>
      </p:sp>
      <p:sp>
        <p:nvSpPr>
          <p:cNvPr id="3" name="Content Placeholder 2"/>
          <p:cNvSpPr>
            <a:spLocks noGrp="1"/>
          </p:cNvSpPr>
          <p:nvPr>
            <p:ph idx="1"/>
          </p:nvPr>
        </p:nvSpPr>
        <p:spPr/>
        <p:txBody>
          <a:bodyPr>
            <a:normAutofit/>
          </a:bodyPr>
          <a:lstStyle/>
          <a:p>
            <a:r>
              <a:rPr lang="en-CA" dirty="0"/>
              <a:t>The Christian understanding of human dignity establishes a connection between different dimensions of human life. That connection suggests their necessary and organic unity. </a:t>
            </a:r>
          </a:p>
          <a:p>
            <a:r>
              <a:rPr lang="en-CA" dirty="0"/>
              <a:t>The specific contribution that this Christian concept can make to human rights discourse is that it does not isolate the different dimensions of human life from each other, but continuously attempts to correlate the negative and positive dimension of rights and the individual and communal dimensions of human life with each other. </a:t>
            </a:r>
          </a:p>
        </p:txBody>
      </p:sp>
    </p:spTree>
    <p:extLst>
      <p:ext uri="{BB962C8B-B14F-4D97-AF65-F5344CB8AC3E}">
        <p14:creationId xmlns:p14="http://schemas.microsoft.com/office/powerpoint/2010/main" val="4191820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Human Dignity and Human Rights</a:t>
            </a:r>
          </a:p>
        </p:txBody>
      </p:sp>
      <p:sp>
        <p:nvSpPr>
          <p:cNvPr id="3" name="Content Placeholder 2"/>
          <p:cNvSpPr>
            <a:spLocks noGrp="1"/>
          </p:cNvSpPr>
          <p:nvPr>
            <p:ph idx="1"/>
          </p:nvPr>
        </p:nvSpPr>
        <p:spPr/>
        <p:txBody>
          <a:bodyPr>
            <a:normAutofit fontScale="70000" lnSpcReduction="20000"/>
          </a:bodyPr>
          <a:lstStyle/>
          <a:p>
            <a:r>
              <a:rPr lang="en-CA" dirty="0"/>
              <a:t>Human dignity implies respect for the equal autonomy of each person and the right not to be devalued or treated in a degrading or unjust manner. </a:t>
            </a:r>
          </a:p>
          <a:p>
            <a:r>
              <a:rPr lang="en-CA" dirty="0"/>
              <a:t>Human dignity does not reside within the individual, but expresses a normative status that is imparted to every human being, regardless of origin, capability, success, gender or race. It does so in a way that human beings, rather than being separated from each other, are thereby bound together (Vogel)</a:t>
            </a:r>
          </a:p>
          <a:p>
            <a:r>
              <a:rPr lang="en-CA" dirty="0"/>
              <a:t>Because the entitlement to respect is inviolable and not left to arbitrary decisions of others, it is the duty of the state to respect this entitlement and to protect it where it is threatened (Vogel </a:t>
            </a:r>
            <a:r>
              <a:rPr lang="en-CA" i="1" dirty="0"/>
              <a:t>et al.</a:t>
            </a:r>
            <a:r>
              <a:rPr lang="en-CA" dirty="0"/>
              <a:t> 2007:17). </a:t>
            </a:r>
          </a:p>
          <a:p>
            <a:r>
              <a:rPr lang="en-CA" dirty="0"/>
              <a:t>Human dignity not only serves individual interests but also communal interests, in that it circumscribes the most basic circumstances within which people ought to develop and participate fully as members of society. </a:t>
            </a:r>
          </a:p>
          <a:p>
            <a:r>
              <a:rPr lang="en-CA" dirty="0"/>
              <a:t>Because dignity is a foundational concept, it informs all the rights of human beings.</a:t>
            </a:r>
          </a:p>
        </p:txBody>
      </p:sp>
    </p:spTree>
    <p:extLst>
      <p:ext uri="{BB962C8B-B14F-4D97-AF65-F5344CB8AC3E}">
        <p14:creationId xmlns:p14="http://schemas.microsoft.com/office/powerpoint/2010/main" val="2165905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 Thoughtful Quote</a:t>
            </a:r>
          </a:p>
        </p:txBody>
      </p:sp>
      <p:sp>
        <p:nvSpPr>
          <p:cNvPr id="3" name="Content Placeholder 2"/>
          <p:cNvSpPr>
            <a:spLocks noGrp="1"/>
          </p:cNvSpPr>
          <p:nvPr>
            <p:ph idx="1"/>
          </p:nvPr>
        </p:nvSpPr>
        <p:spPr/>
        <p:txBody>
          <a:bodyPr/>
          <a:lstStyle/>
          <a:p>
            <a:pPr marL="0" indent="0">
              <a:buNone/>
            </a:pPr>
            <a:r>
              <a:rPr lang="en-CA" dirty="0"/>
              <a:t>Every life deserves a certain amount of dignity, no matter how poor or damaged the shell that carries it.</a:t>
            </a:r>
          </a:p>
          <a:p>
            <a:pPr marL="0" indent="0">
              <a:buNone/>
            </a:pPr>
            <a:r>
              <a:rPr lang="en-CA" dirty="0"/>
              <a:t>RICK BRAGG, </a:t>
            </a:r>
            <a:r>
              <a:rPr lang="en-CA" i="1" dirty="0"/>
              <a:t>All Over But the </a:t>
            </a:r>
            <a:r>
              <a:rPr lang="en-CA" i="1" dirty="0" err="1"/>
              <a:t>Shoutin</a:t>
            </a:r>
            <a:r>
              <a:rPr lang="en-CA" i="1" dirty="0"/>
              <a:t>'</a:t>
            </a:r>
            <a:endParaRPr lang="en-CA" dirty="0"/>
          </a:p>
          <a:p>
            <a:pPr marL="0" indent="0">
              <a:buNone/>
            </a:pPr>
            <a:endParaRPr lang="en-CA" dirty="0"/>
          </a:p>
        </p:txBody>
      </p:sp>
    </p:spTree>
    <p:extLst>
      <p:ext uri="{BB962C8B-B14F-4D97-AF65-F5344CB8AC3E}">
        <p14:creationId xmlns:p14="http://schemas.microsoft.com/office/powerpoint/2010/main" val="31556004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Components of Dignity</a:t>
            </a:r>
          </a:p>
        </p:txBody>
      </p:sp>
      <p:sp>
        <p:nvSpPr>
          <p:cNvPr id="3" name="Content Placeholder 2"/>
          <p:cNvSpPr>
            <a:spLocks noGrp="1"/>
          </p:cNvSpPr>
          <p:nvPr>
            <p:ph idx="1"/>
          </p:nvPr>
        </p:nvSpPr>
        <p:spPr/>
        <p:txBody>
          <a:bodyPr>
            <a:normAutofit fontScale="92500"/>
          </a:bodyPr>
          <a:lstStyle/>
          <a:p>
            <a:r>
              <a:rPr lang="en-CA" dirty="0"/>
              <a:t>The right to life, which is the source of human dignity</a:t>
            </a:r>
          </a:p>
          <a:p>
            <a:r>
              <a:rPr lang="en-CA" dirty="0"/>
              <a:t>The right to freedom, which derives from the close relationship between dignity and autonomy </a:t>
            </a:r>
          </a:p>
          <a:p>
            <a:r>
              <a:rPr lang="en-CA" dirty="0"/>
              <a:t>The right to equality, which is based on the equal dignity of all people and closely resembles justice. </a:t>
            </a:r>
          </a:p>
          <a:p>
            <a:pPr marL="0" indent="0">
              <a:buNone/>
            </a:pPr>
            <a:r>
              <a:rPr lang="en-CA" dirty="0"/>
              <a:t>Dignity thus invokes equality as well as liberty. Equality addresses systemic injustice and emphasises the dignity of all people regardless of status and class, whilst freedom ensures that each individual can realise his or her potential by safeguarding self-determination under equal circumstances.</a:t>
            </a:r>
          </a:p>
        </p:txBody>
      </p:sp>
    </p:spTree>
    <p:extLst>
      <p:ext uri="{BB962C8B-B14F-4D97-AF65-F5344CB8AC3E}">
        <p14:creationId xmlns:p14="http://schemas.microsoft.com/office/powerpoint/2010/main" val="2428451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End of Poverty</a:t>
            </a:r>
          </a:p>
        </p:txBody>
      </p:sp>
      <p:sp>
        <p:nvSpPr>
          <p:cNvPr id="3" name="Content Placeholder 2"/>
          <p:cNvSpPr>
            <a:spLocks noGrp="1"/>
          </p:cNvSpPr>
          <p:nvPr>
            <p:ph idx="1"/>
          </p:nvPr>
        </p:nvSpPr>
        <p:spPr/>
        <p:txBody>
          <a:bodyPr/>
          <a:lstStyle/>
          <a:p>
            <a:pPr marL="0" indent="0">
              <a:buNone/>
            </a:pPr>
            <a:r>
              <a:rPr lang="en-CA" dirty="0"/>
              <a:t>Jeffrey Sachs' book, </a:t>
            </a:r>
            <a:r>
              <a:rPr lang="en-CA" u="sng" dirty="0"/>
              <a:t>The End of Poverty</a:t>
            </a:r>
            <a:r>
              <a:rPr lang="en-CA" dirty="0"/>
              <a:t>, sees poverty as the condition of being poor. The concept derives from pauper, defined as an impoverished person, a beggar, one who gets little.</a:t>
            </a:r>
            <a:r>
              <a:rPr lang="en-CA" baseline="30000" dirty="0"/>
              <a:t>1</a:t>
            </a:r>
            <a:r>
              <a:rPr lang="en-CA" dirty="0"/>
              <a:t> It's up to the developed world to give impoverished people the means to bring themselves out of poverty through economic development. We should do this, not just out of generosity or morality, but also because it will create a world in which more is available to many, and which will be better for us in the long run.</a:t>
            </a:r>
          </a:p>
          <a:p>
            <a:pPr marL="0" indent="0">
              <a:buNone/>
            </a:pPr>
            <a:endParaRPr lang="en-CA" dirty="0"/>
          </a:p>
        </p:txBody>
      </p:sp>
    </p:spTree>
    <p:extLst>
      <p:ext uri="{BB962C8B-B14F-4D97-AF65-F5344CB8AC3E}">
        <p14:creationId xmlns:p14="http://schemas.microsoft.com/office/powerpoint/2010/main" val="10386586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Human Dignity in the Workplace </a:t>
            </a:r>
            <a:r>
              <a:rPr lang="en-CA" sz="1300" dirty="0" err="1"/>
              <a:t>Yoav</a:t>
            </a:r>
            <a:r>
              <a:rPr lang="en-CA" sz="1300" dirty="0"/>
              <a:t> Peck</a:t>
            </a:r>
          </a:p>
        </p:txBody>
      </p:sp>
      <p:sp>
        <p:nvSpPr>
          <p:cNvPr id="3" name="Content Placeholder 2"/>
          <p:cNvSpPr>
            <a:spLocks noGrp="1"/>
          </p:cNvSpPr>
          <p:nvPr>
            <p:ph idx="1"/>
          </p:nvPr>
        </p:nvSpPr>
        <p:spPr/>
        <p:txBody>
          <a:bodyPr>
            <a:normAutofit fontScale="70000" lnSpcReduction="20000"/>
          </a:bodyPr>
          <a:lstStyle/>
          <a:p>
            <a:r>
              <a:rPr lang="en-CA" dirty="0"/>
              <a:t>Every person has a deep need to be respected as a human being and not to be humiliated. </a:t>
            </a:r>
          </a:p>
          <a:p>
            <a:endParaRPr lang="en-CA" dirty="0"/>
          </a:p>
          <a:p>
            <a:r>
              <a:rPr lang="en-CA" dirty="0"/>
              <a:t>Respecting the human dignity of another person means recognizing his or her human presence and relating to them in a way that enhances their individual being. - recognizing their  uniqueness as human beings, appreciating something they have accomplished, recognizing their aspirations, sympathizing with their anxieties, and according respect to the group to which they belong, to their beliefs and opinions. </a:t>
            </a:r>
          </a:p>
          <a:p>
            <a:endParaRPr lang="en-CA" dirty="0"/>
          </a:p>
          <a:p>
            <a:r>
              <a:rPr lang="en-CA" dirty="0"/>
              <a:t>The opposite of dignity is indifference to the presence of another person, or reacting to her or to him in ways that belittle their human dignity and humiliate them. </a:t>
            </a:r>
          </a:p>
          <a:p>
            <a:endParaRPr lang="en-CA" dirty="0"/>
          </a:p>
          <a:p>
            <a:r>
              <a:rPr lang="en-CA" dirty="0"/>
              <a:t>The extreme opposite of respect of human dignity are terrorist attacks and acts of war in which innocent people, regardless of their humanity, lose their lives. </a:t>
            </a:r>
          </a:p>
        </p:txBody>
      </p:sp>
    </p:spTree>
    <p:extLst>
      <p:ext uri="{BB962C8B-B14F-4D97-AF65-F5344CB8AC3E}">
        <p14:creationId xmlns:p14="http://schemas.microsoft.com/office/powerpoint/2010/main" val="3251872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 Thoughtful Quote</a:t>
            </a:r>
          </a:p>
        </p:txBody>
      </p:sp>
      <p:sp>
        <p:nvSpPr>
          <p:cNvPr id="3" name="Content Placeholder 2"/>
          <p:cNvSpPr>
            <a:spLocks noGrp="1"/>
          </p:cNvSpPr>
          <p:nvPr>
            <p:ph idx="1"/>
          </p:nvPr>
        </p:nvSpPr>
        <p:spPr/>
        <p:txBody>
          <a:bodyPr/>
          <a:lstStyle/>
          <a:p>
            <a:pPr marL="0" indent="0">
              <a:buNone/>
            </a:pPr>
            <a:r>
              <a:rPr lang="en-CA" dirty="0"/>
              <a:t>All human beings are born free and equal in dignity and rights. They are endowed with reason and conscience and should act towards one another in a spirit of brotherhood.</a:t>
            </a:r>
          </a:p>
          <a:p>
            <a:pPr marL="0" indent="0">
              <a:buNone/>
            </a:pPr>
            <a:r>
              <a:rPr lang="en-CA" i="1" dirty="0"/>
              <a:t>Universal Declaration of Human Rights</a:t>
            </a:r>
            <a:endParaRPr lang="en-CA" dirty="0"/>
          </a:p>
          <a:p>
            <a:endParaRPr lang="en-CA" dirty="0"/>
          </a:p>
        </p:txBody>
      </p:sp>
    </p:spTree>
    <p:extLst>
      <p:ext uri="{BB962C8B-B14F-4D97-AF65-F5344CB8AC3E}">
        <p14:creationId xmlns:p14="http://schemas.microsoft.com/office/powerpoint/2010/main" val="18918997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Culture </a:t>
            </a:r>
            <a:r>
              <a:rPr lang="en-CA" sz="1200" dirty="0"/>
              <a:t>David H </a:t>
            </a:r>
            <a:r>
              <a:rPr lang="en-CA" sz="1200" dirty="0" err="1"/>
              <a:t>Mandt</a:t>
            </a:r>
            <a:endParaRPr lang="en-CA" sz="1200" dirty="0"/>
          </a:p>
        </p:txBody>
      </p:sp>
      <p:sp>
        <p:nvSpPr>
          <p:cNvPr id="3" name="Content Placeholder 2"/>
          <p:cNvSpPr>
            <a:spLocks noGrp="1"/>
          </p:cNvSpPr>
          <p:nvPr>
            <p:ph idx="1"/>
          </p:nvPr>
        </p:nvSpPr>
        <p:spPr/>
        <p:txBody>
          <a:bodyPr>
            <a:normAutofit fontScale="77500" lnSpcReduction="20000"/>
          </a:bodyPr>
          <a:lstStyle/>
          <a:p>
            <a:pPr fontAlgn="base"/>
            <a:r>
              <a:rPr lang="en-CA" dirty="0"/>
              <a:t>Relationships are the context in which the work gets done. </a:t>
            </a:r>
          </a:p>
          <a:p>
            <a:pPr fontAlgn="base"/>
            <a:r>
              <a:rPr lang="en-CA" dirty="0"/>
              <a:t>Our commitment is to always treat people with dignity and respect. </a:t>
            </a:r>
          </a:p>
          <a:p>
            <a:pPr fontAlgn="base"/>
            <a:r>
              <a:rPr lang="en-CA" dirty="0"/>
              <a:t>This requires a skill that can be taught. The skill of relating to people during times of stress in ways that treat them with </a:t>
            </a:r>
            <a:r>
              <a:rPr lang="en-CA" b="1" dirty="0"/>
              <a:t>dignity and respect </a:t>
            </a:r>
            <a:r>
              <a:rPr lang="en-CA" dirty="0"/>
              <a:t>so we can better support them as people, not just focusing on their behavior</a:t>
            </a:r>
          </a:p>
          <a:p>
            <a:pPr fontAlgn="base"/>
            <a:r>
              <a:rPr lang="en-CA" dirty="0"/>
              <a:t>One of the most important goals you can strive for in your job, home, or community is to develop a relationship with people, meet their needs, and treat them with dignity and respect, as well as helping them keep their own dignity and respect for themselves.” </a:t>
            </a:r>
          </a:p>
          <a:p>
            <a:pPr fontAlgn="base"/>
            <a:r>
              <a:rPr lang="en-CA" dirty="0"/>
              <a:t>Moving from a value of dignity and respect that may only be visible on paper, to a culture where this value is visible and tangible in behavior throughout your company. One of the keys to this movement is teamwork, which is nothing more than “relationships in action”.  </a:t>
            </a:r>
          </a:p>
        </p:txBody>
      </p:sp>
    </p:spTree>
    <p:extLst>
      <p:ext uri="{BB962C8B-B14F-4D97-AF65-F5344CB8AC3E}">
        <p14:creationId xmlns:p14="http://schemas.microsoft.com/office/powerpoint/2010/main" val="3383727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 Thoughtful Quote</a:t>
            </a:r>
          </a:p>
        </p:txBody>
      </p:sp>
      <p:sp>
        <p:nvSpPr>
          <p:cNvPr id="3" name="Content Placeholder 2"/>
          <p:cNvSpPr>
            <a:spLocks noGrp="1"/>
          </p:cNvSpPr>
          <p:nvPr>
            <p:ph idx="1"/>
          </p:nvPr>
        </p:nvSpPr>
        <p:spPr/>
        <p:txBody>
          <a:bodyPr/>
          <a:lstStyle/>
          <a:p>
            <a:pPr marL="0" indent="0">
              <a:buNone/>
            </a:pPr>
            <a:r>
              <a:rPr lang="en-CA" dirty="0"/>
              <a:t> </a:t>
            </a:r>
          </a:p>
          <a:p>
            <a:pPr marL="0" indent="0">
              <a:buNone/>
            </a:pPr>
            <a:r>
              <a:rPr lang="en-CA" dirty="0"/>
              <a:t>Self-respect is the root of discipline: The sense of dignity grows with the ability to say no to oneself.</a:t>
            </a:r>
          </a:p>
          <a:p>
            <a:pPr marL="0" indent="0">
              <a:buNone/>
            </a:pPr>
            <a:r>
              <a:rPr lang="en-CA" dirty="0"/>
              <a:t>ABRAHAM JOSHUA HESCHEL, attributed, </a:t>
            </a:r>
            <a:r>
              <a:rPr lang="en-CA" i="1" dirty="0"/>
              <a:t>The Most Brilliant Thoughts of All Time</a:t>
            </a:r>
            <a:endParaRPr lang="en-CA" dirty="0"/>
          </a:p>
          <a:p>
            <a:endParaRPr lang="en-CA" dirty="0"/>
          </a:p>
        </p:txBody>
      </p:sp>
    </p:spTree>
    <p:extLst>
      <p:ext uri="{BB962C8B-B14F-4D97-AF65-F5344CB8AC3E}">
        <p14:creationId xmlns:p14="http://schemas.microsoft.com/office/powerpoint/2010/main" val="1136217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Importance of Relationship</a:t>
            </a:r>
          </a:p>
        </p:txBody>
      </p:sp>
      <p:sp>
        <p:nvSpPr>
          <p:cNvPr id="3" name="Content Placeholder 2"/>
          <p:cNvSpPr>
            <a:spLocks noGrp="1"/>
          </p:cNvSpPr>
          <p:nvPr>
            <p:ph idx="1"/>
          </p:nvPr>
        </p:nvSpPr>
        <p:spPr/>
        <p:txBody>
          <a:bodyPr>
            <a:normAutofit fontScale="92500" lnSpcReduction="20000"/>
          </a:bodyPr>
          <a:lstStyle/>
          <a:p>
            <a:pPr marL="0" indent="0">
              <a:buNone/>
            </a:pPr>
            <a:r>
              <a:rPr lang="en-CA" i="1" dirty="0"/>
              <a:t>“Relationship is the single most important therapeutic modality for ameliorating threats of violence, emotional crises, and the need for restraint. Too much emphasis is placed on becoming skilful in the use of restraint. Much more emphasis should be placed on becoming skilful in the development of caring, respectful, empathic relationships during time of stress and conflict. Almost all “emergency” situations in which restraint is used can be better resolved by a</a:t>
            </a:r>
            <a:r>
              <a:rPr lang="en-CA" b="1" i="1" dirty="0"/>
              <a:t>non-coercive, caring intervention from a person willing and able to spend time with the upset or angry individual with the aim of peaceful conflict resolution </a:t>
            </a:r>
            <a:r>
              <a:rPr lang="en-CA" i="1" dirty="0"/>
              <a:t>(emphasis added).” </a:t>
            </a:r>
            <a:r>
              <a:rPr lang="en-CA" dirty="0"/>
              <a:t> Dr. Peter </a:t>
            </a:r>
            <a:r>
              <a:rPr lang="en-CA" dirty="0" err="1"/>
              <a:t>Breggin</a:t>
            </a:r>
            <a:r>
              <a:rPr lang="en-CA" dirty="0"/>
              <a:t>, Joint Commission on Accreditation of Health Care Organizations,    April 25, 1999</a:t>
            </a:r>
          </a:p>
          <a:p>
            <a:endParaRPr lang="en-CA" dirty="0"/>
          </a:p>
        </p:txBody>
      </p:sp>
    </p:spTree>
    <p:extLst>
      <p:ext uri="{BB962C8B-B14F-4D97-AF65-F5344CB8AC3E}">
        <p14:creationId xmlns:p14="http://schemas.microsoft.com/office/powerpoint/2010/main" val="316475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 concluding Quote</a:t>
            </a:r>
          </a:p>
        </p:txBody>
      </p:sp>
      <p:sp>
        <p:nvSpPr>
          <p:cNvPr id="3" name="Content Placeholder 2"/>
          <p:cNvSpPr>
            <a:spLocks noGrp="1"/>
          </p:cNvSpPr>
          <p:nvPr>
            <p:ph idx="1"/>
          </p:nvPr>
        </p:nvSpPr>
        <p:spPr/>
        <p:txBody>
          <a:bodyPr>
            <a:normAutofit fontScale="77500" lnSpcReduction="20000"/>
          </a:bodyPr>
          <a:lstStyle/>
          <a:p>
            <a:pPr marL="0" indent="0">
              <a:buNone/>
            </a:pPr>
            <a:r>
              <a:rPr lang="en-CA" dirty="0"/>
              <a:t>“But today’s society is characterized by achievement orientation, and consequently it adores people who are successful and happy and, in particular, it adores the young. It virtually ignores the value of all those who are otherwise, and in so doing blurs the decisive difference between being valuable in the sense of dignity and being valuable in the sense of usefulness. If one is not cognizant of this difference and holds that an individual’s value stems only from his present usefulness, then, believe me, one owes it only to personal inconsistency not to plead for euthanasia along the lines of Hitler’s program, that is to say, ‘mercy’ killing of all those who have lost their social usefulness, be it because of old age, incurable illness, mental deterioration, or whatever handicap they may suffer. Confounding the dignity of man with mere usefulness arises from conceptual confusion that in turn may be traced back to the contemporary nihilism transmitted on many an academic campus and many an analytical couch.”</a:t>
            </a:r>
            <a:br>
              <a:rPr lang="en-CA" dirty="0"/>
            </a:br>
            <a:r>
              <a:rPr lang="en-CA" dirty="0"/>
              <a:t>― </a:t>
            </a:r>
            <a:r>
              <a:rPr lang="en-CA" dirty="0">
                <a:hlinkClick r:id="rId2"/>
              </a:rPr>
              <a:t>Viktor E. Frankl</a:t>
            </a:r>
            <a:r>
              <a:rPr lang="en-CA" dirty="0"/>
              <a:t>, </a:t>
            </a:r>
            <a:r>
              <a:rPr lang="en-CA" i="1" dirty="0">
                <a:hlinkClick r:id="rId3"/>
              </a:rPr>
              <a:t>Man's Search for Meaning</a:t>
            </a:r>
            <a:endParaRPr lang="en-CA" dirty="0"/>
          </a:p>
          <a:p>
            <a:endParaRPr lang="en-CA" dirty="0"/>
          </a:p>
        </p:txBody>
      </p:sp>
    </p:spTree>
    <p:extLst>
      <p:ext uri="{BB962C8B-B14F-4D97-AF65-F5344CB8AC3E}">
        <p14:creationId xmlns:p14="http://schemas.microsoft.com/office/powerpoint/2010/main" val="790522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Questions</a:t>
            </a:r>
          </a:p>
        </p:txBody>
      </p:sp>
      <p:sp>
        <p:nvSpPr>
          <p:cNvPr id="3" name="Content Placeholder 2"/>
          <p:cNvSpPr>
            <a:spLocks noGrp="1"/>
          </p:cNvSpPr>
          <p:nvPr>
            <p:ph idx="1"/>
          </p:nvPr>
        </p:nvSpPr>
        <p:spPr/>
        <p:txBody>
          <a:bodyPr/>
          <a:lstStyle/>
          <a:p>
            <a:pPr marL="0" indent="0">
              <a:buNone/>
            </a:pPr>
            <a:r>
              <a:rPr lang="en-CA"/>
              <a:t>??????????????????????????????????????????????????????</a:t>
            </a:r>
          </a:p>
        </p:txBody>
      </p:sp>
    </p:spTree>
    <p:extLst>
      <p:ext uri="{BB962C8B-B14F-4D97-AF65-F5344CB8AC3E}">
        <p14:creationId xmlns:p14="http://schemas.microsoft.com/office/powerpoint/2010/main" val="15479172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354</TotalTime>
  <Words>2243</Words>
  <Application>Microsoft Office PowerPoint</Application>
  <PresentationFormat>On-screen Show (4:3)</PresentationFormat>
  <Paragraphs>139</Paragraphs>
  <Slides>29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Impact</vt:lpstr>
      <vt:lpstr>Times New Roman</vt:lpstr>
      <vt:lpstr>Wingdings</vt:lpstr>
      <vt:lpstr>NewsPrint</vt:lpstr>
      <vt:lpstr>From Slave Labour to the Dignity of Work</vt:lpstr>
      <vt:lpstr>The Topic Could Suggest</vt:lpstr>
      <vt:lpstr>What is Slavery</vt:lpstr>
      <vt:lpstr>What is Dignity</vt:lpstr>
      <vt:lpstr>What is Dignity</vt:lpstr>
      <vt:lpstr>Dignity and Respect</vt:lpstr>
      <vt:lpstr>When people understand dignity (Dr. Donna Hicks)</vt:lpstr>
      <vt:lpstr>The Dignity of Work Swati Gupta – Indian philosopher</vt:lpstr>
      <vt:lpstr>Slavery is Still Real</vt:lpstr>
      <vt:lpstr>Mr. Skinner’s Experience</vt:lpstr>
      <vt:lpstr>Source of the number</vt:lpstr>
      <vt:lpstr>Human Trafficking</vt:lpstr>
      <vt:lpstr>Researchers Beliefs</vt:lpstr>
      <vt:lpstr>Scary Numbers</vt:lpstr>
      <vt:lpstr>A Theological Perspective Nico Vorster</vt:lpstr>
      <vt:lpstr>Inner Slavery Rabbi Avi Shafran</vt:lpstr>
      <vt:lpstr>A Thoughtful Quote</vt:lpstr>
      <vt:lpstr>Dignity and Human Rights Dialoque</vt:lpstr>
      <vt:lpstr>Human Dignity and Human Rights</vt:lpstr>
      <vt:lpstr>A Thoughtful Quote</vt:lpstr>
      <vt:lpstr>Components of Dignity</vt:lpstr>
      <vt:lpstr>End of Poverty</vt:lpstr>
      <vt:lpstr>Human Dignity in the Workplace Yoav Peck</vt:lpstr>
      <vt:lpstr>A Thoughtful Quote</vt:lpstr>
      <vt:lpstr>Culture David H Mandt</vt:lpstr>
      <vt:lpstr>A Thoughtful Quote</vt:lpstr>
      <vt:lpstr>Importance of Relationship</vt:lpstr>
      <vt:lpstr>A concluding Quote</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Slave Labour to the Dignity of Work</dc:title>
  <dc:creator>User</dc:creator>
  <cp:lastModifiedBy>User</cp:lastModifiedBy>
  <cp:revision>18</cp:revision>
  <dcterms:created xsi:type="dcterms:W3CDTF">2014-10-01T13:04:01Z</dcterms:created>
  <dcterms:modified xsi:type="dcterms:W3CDTF">2017-09-07T14:11:29Z</dcterms:modified>
</cp:coreProperties>
</file>